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FCF064-AA22-EB46-AF06-220E858078DC}" type="doc">
      <dgm:prSet loTypeId="urn:microsoft.com/office/officeart/2005/8/layout/cycle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4E978C-1E68-BE44-B702-0EC94B6FD2CF}">
      <dgm:prSet phldrT="[Text]"/>
      <dgm:spPr/>
      <dgm:t>
        <a:bodyPr/>
        <a:lstStyle/>
        <a:p>
          <a:r>
            <a:rPr lang="en-US" dirty="0" smtClean="0"/>
            <a:t>Quality Gameplay</a:t>
          </a:r>
          <a:endParaRPr lang="en-US" dirty="0"/>
        </a:p>
      </dgm:t>
    </dgm:pt>
    <dgm:pt modelId="{D3090B7E-C743-EA4D-9CD9-7D22F16FC867}" type="parTrans" cxnId="{364E3959-7A57-C449-B1DD-1CD66F174824}">
      <dgm:prSet/>
      <dgm:spPr/>
      <dgm:t>
        <a:bodyPr/>
        <a:lstStyle/>
        <a:p>
          <a:endParaRPr lang="en-US"/>
        </a:p>
      </dgm:t>
    </dgm:pt>
    <dgm:pt modelId="{501CC800-7721-3B4A-8603-836326328E08}" type="sibTrans" cxnId="{364E3959-7A57-C449-B1DD-1CD66F174824}">
      <dgm:prSet/>
      <dgm:spPr/>
      <dgm:t>
        <a:bodyPr/>
        <a:lstStyle/>
        <a:p>
          <a:endParaRPr lang="en-US"/>
        </a:p>
      </dgm:t>
    </dgm:pt>
    <dgm:pt modelId="{15F6B16D-D75C-7A4B-A3C7-2237A69BEFD5}">
      <dgm:prSet phldrT="[Text]"/>
      <dgm:spPr/>
      <dgm:t>
        <a:bodyPr/>
        <a:lstStyle/>
        <a:p>
          <a:r>
            <a:rPr lang="en-US" dirty="0" smtClean="0"/>
            <a:t>Community</a:t>
          </a:r>
          <a:endParaRPr lang="en-US" dirty="0"/>
        </a:p>
      </dgm:t>
    </dgm:pt>
    <dgm:pt modelId="{0402654B-04FD-0144-9280-348F36AC2FE8}" type="parTrans" cxnId="{BA00269E-8068-9F4B-BD30-9748EDE44630}">
      <dgm:prSet/>
      <dgm:spPr/>
      <dgm:t>
        <a:bodyPr/>
        <a:lstStyle/>
        <a:p>
          <a:endParaRPr lang="en-US"/>
        </a:p>
      </dgm:t>
    </dgm:pt>
    <dgm:pt modelId="{06A652EF-9CE0-C348-9BE0-E3E16C8B60DA}" type="sibTrans" cxnId="{BA00269E-8068-9F4B-BD30-9748EDE44630}">
      <dgm:prSet/>
      <dgm:spPr/>
      <dgm:t>
        <a:bodyPr/>
        <a:lstStyle/>
        <a:p>
          <a:endParaRPr lang="en-US"/>
        </a:p>
      </dgm:t>
    </dgm:pt>
    <dgm:pt modelId="{2715380F-D7E1-184A-8A9F-E84F2FE79CF2}">
      <dgm:prSet phldrT="[Text]"/>
      <dgm:spPr/>
      <dgm:t>
        <a:bodyPr/>
        <a:lstStyle/>
        <a:p>
          <a:r>
            <a:rPr lang="en-US" dirty="0" smtClean="0"/>
            <a:t>User created content</a:t>
          </a:r>
          <a:endParaRPr lang="en-US" dirty="0"/>
        </a:p>
      </dgm:t>
    </dgm:pt>
    <dgm:pt modelId="{539B1787-A769-1046-9893-7D09CF698B43}" type="parTrans" cxnId="{E3436F7C-6D9D-014B-B1D1-A6ED460B1AA7}">
      <dgm:prSet/>
      <dgm:spPr/>
      <dgm:t>
        <a:bodyPr/>
        <a:lstStyle/>
        <a:p>
          <a:endParaRPr lang="en-US"/>
        </a:p>
      </dgm:t>
    </dgm:pt>
    <dgm:pt modelId="{4175D98F-93B4-9A4C-963B-D17A93088830}" type="sibTrans" cxnId="{E3436F7C-6D9D-014B-B1D1-A6ED460B1AA7}">
      <dgm:prSet/>
      <dgm:spPr/>
      <dgm:t>
        <a:bodyPr/>
        <a:lstStyle/>
        <a:p>
          <a:endParaRPr lang="en-US"/>
        </a:p>
      </dgm:t>
    </dgm:pt>
    <dgm:pt modelId="{A5ECBA9A-841C-364C-8698-E1F251A59E97}">
      <dgm:prSet phldrT="[Text]"/>
      <dgm:spPr/>
      <dgm:t>
        <a:bodyPr/>
        <a:lstStyle/>
        <a:p>
          <a:r>
            <a:rPr lang="en-US" dirty="0" smtClean="0"/>
            <a:t>Refinement + expansion</a:t>
          </a:r>
          <a:endParaRPr lang="en-US" dirty="0"/>
        </a:p>
      </dgm:t>
    </dgm:pt>
    <dgm:pt modelId="{DF04DCE1-A399-9841-A1B3-E615096D5EB8}" type="parTrans" cxnId="{561651F1-9EC4-3E46-BB68-A1C943BE2CD9}">
      <dgm:prSet/>
      <dgm:spPr/>
      <dgm:t>
        <a:bodyPr/>
        <a:lstStyle/>
        <a:p>
          <a:endParaRPr lang="en-US"/>
        </a:p>
      </dgm:t>
    </dgm:pt>
    <dgm:pt modelId="{0B8D4F5B-1C02-EC44-8AE6-3F50AC0CF6E2}" type="sibTrans" cxnId="{561651F1-9EC4-3E46-BB68-A1C943BE2CD9}">
      <dgm:prSet/>
      <dgm:spPr/>
      <dgm:t>
        <a:bodyPr/>
        <a:lstStyle/>
        <a:p>
          <a:endParaRPr lang="en-US"/>
        </a:p>
      </dgm:t>
    </dgm:pt>
    <dgm:pt modelId="{E682FD10-4B55-DE42-B00A-71F6B96A2BB3}" type="pres">
      <dgm:prSet presAssocID="{F2FCF064-AA22-EB46-AF06-220E858078DC}" presName="Name0" presStyleCnt="0">
        <dgm:presLayoutVars>
          <dgm:dir/>
          <dgm:resizeHandles val="exact"/>
        </dgm:presLayoutVars>
      </dgm:prSet>
      <dgm:spPr/>
    </dgm:pt>
    <dgm:pt modelId="{52A4630F-3756-8149-93F9-03E0F7E417A2}" type="pres">
      <dgm:prSet presAssocID="{F2FCF064-AA22-EB46-AF06-220E858078DC}" presName="cycle" presStyleCnt="0"/>
      <dgm:spPr/>
    </dgm:pt>
    <dgm:pt modelId="{09BABE8E-2C82-4043-A764-241B048F41DC}" type="pres">
      <dgm:prSet presAssocID="{EB4E978C-1E68-BE44-B702-0EC94B6FD2CF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ABE466-D600-8341-B98C-FFE305511507}" type="pres">
      <dgm:prSet presAssocID="{501CC800-7721-3B4A-8603-836326328E08}" presName="sibTransFirstNode" presStyleLbl="bgShp" presStyleIdx="0" presStyleCnt="1"/>
      <dgm:spPr/>
    </dgm:pt>
    <dgm:pt modelId="{034B5E1B-D64B-ED40-8503-BEC14B080589}" type="pres">
      <dgm:prSet presAssocID="{15F6B16D-D75C-7A4B-A3C7-2237A69BEFD5}" presName="nodeFollowingNode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43DA2A-0FE4-B147-9C24-F59AD082A9D0}" type="pres">
      <dgm:prSet presAssocID="{2715380F-D7E1-184A-8A9F-E84F2FE79CF2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DDA15C-41D0-9242-9DE0-A97DED2B0872}" type="pres">
      <dgm:prSet presAssocID="{A5ECBA9A-841C-364C-8698-E1F251A59E97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00269E-8068-9F4B-BD30-9748EDE44630}" srcId="{F2FCF064-AA22-EB46-AF06-220E858078DC}" destId="{15F6B16D-D75C-7A4B-A3C7-2237A69BEFD5}" srcOrd="1" destOrd="0" parTransId="{0402654B-04FD-0144-9280-348F36AC2FE8}" sibTransId="{06A652EF-9CE0-C348-9BE0-E3E16C8B60DA}"/>
    <dgm:cxn modelId="{364E3959-7A57-C449-B1DD-1CD66F174824}" srcId="{F2FCF064-AA22-EB46-AF06-220E858078DC}" destId="{EB4E978C-1E68-BE44-B702-0EC94B6FD2CF}" srcOrd="0" destOrd="0" parTransId="{D3090B7E-C743-EA4D-9CD9-7D22F16FC867}" sibTransId="{501CC800-7721-3B4A-8603-836326328E08}"/>
    <dgm:cxn modelId="{5C39AE91-6CE6-114B-9631-28154861E609}" type="presOf" srcId="{2715380F-D7E1-184A-8A9F-E84F2FE79CF2}" destId="{6743DA2A-0FE4-B147-9C24-F59AD082A9D0}" srcOrd="0" destOrd="0" presId="urn:microsoft.com/office/officeart/2005/8/layout/cycle3"/>
    <dgm:cxn modelId="{5D6CE55F-BE4C-4641-9C46-31E85AB86232}" type="presOf" srcId="{EB4E978C-1E68-BE44-B702-0EC94B6FD2CF}" destId="{09BABE8E-2C82-4043-A764-241B048F41DC}" srcOrd="0" destOrd="0" presId="urn:microsoft.com/office/officeart/2005/8/layout/cycle3"/>
    <dgm:cxn modelId="{C6EB85B4-E961-2342-98A0-27597786EFB2}" type="presOf" srcId="{15F6B16D-D75C-7A4B-A3C7-2237A69BEFD5}" destId="{034B5E1B-D64B-ED40-8503-BEC14B080589}" srcOrd="0" destOrd="0" presId="urn:microsoft.com/office/officeart/2005/8/layout/cycle3"/>
    <dgm:cxn modelId="{E3436F7C-6D9D-014B-B1D1-A6ED460B1AA7}" srcId="{F2FCF064-AA22-EB46-AF06-220E858078DC}" destId="{2715380F-D7E1-184A-8A9F-E84F2FE79CF2}" srcOrd="2" destOrd="0" parTransId="{539B1787-A769-1046-9893-7D09CF698B43}" sibTransId="{4175D98F-93B4-9A4C-963B-D17A93088830}"/>
    <dgm:cxn modelId="{09845CEF-9093-5F41-83BA-A1A730ABE1DB}" type="presOf" srcId="{501CC800-7721-3B4A-8603-836326328E08}" destId="{3CABE466-D600-8341-B98C-FFE305511507}" srcOrd="0" destOrd="0" presId="urn:microsoft.com/office/officeart/2005/8/layout/cycle3"/>
    <dgm:cxn modelId="{561651F1-9EC4-3E46-BB68-A1C943BE2CD9}" srcId="{F2FCF064-AA22-EB46-AF06-220E858078DC}" destId="{A5ECBA9A-841C-364C-8698-E1F251A59E97}" srcOrd="3" destOrd="0" parTransId="{DF04DCE1-A399-9841-A1B3-E615096D5EB8}" sibTransId="{0B8D4F5B-1C02-EC44-8AE6-3F50AC0CF6E2}"/>
    <dgm:cxn modelId="{AC468CD1-DA60-6C42-841A-8371A37B4DDA}" type="presOf" srcId="{A5ECBA9A-841C-364C-8698-E1F251A59E97}" destId="{F7DDA15C-41D0-9242-9DE0-A97DED2B0872}" srcOrd="0" destOrd="0" presId="urn:microsoft.com/office/officeart/2005/8/layout/cycle3"/>
    <dgm:cxn modelId="{4B31AE72-C0A0-B642-BDCB-775A84C0D0BE}" type="presOf" srcId="{F2FCF064-AA22-EB46-AF06-220E858078DC}" destId="{E682FD10-4B55-DE42-B00A-71F6B96A2BB3}" srcOrd="0" destOrd="0" presId="urn:microsoft.com/office/officeart/2005/8/layout/cycle3"/>
    <dgm:cxn modelId="{9B5A4AB6-7330-C84A-A1E4-D98A93A42D7B}" type="presParOf" srcId="{E682FD10-4B55-DE42-B00A-71F6B96A2BB3}" destId="{52A4630F-3756-8149-93F9-03E0F7E417A2}" srcOrd="0" destOrd="0" presId="urn:microsoft.com/office/officeart/2005/8/layout/cycle3"/>
    <dgm:cxn modelId="{C9847DBE-4374-F741-8DC6-8B1BEAF1617F}" type="presParOf" srcId="{52A4630F-3756-8149-93F9-03E0F7E417A2}" destId="{09BABE8E-2C82-4043-A764-241B048F41DC}" srcOrd="0" destOrd="0" presId="urn:microsoft.com/office/officeart/2005/8/layout/cycle3"/>
    <dgm:cxn modelId="{AC4D233F-9B4B-4849-85F4-9140A48A49DA}" type="presParOf" srcId="{52A4630F-3756-8149-93F9-03E0F7E417A2}" destId="{3CABE466-D600-8341-B98C-FFE305511507}" srcOrd="1" destOrd="0" presId="urn:microsoft.com/office/officeart/2005/8/layout/cycle3"/>
    <dgm:cxn modelId="{0A6917BE-73AA-DE4B-99BC-A5BF0CCCE694}" type="presParOf" srcId="{52A4630F-3756-8149-93F9-03E0F7E417A2}" destId="{034B5E1B-D64B-ED40-8503-BEC14B080589}" srcOrd="2" destOrd="0" presId="urn:microsoft.com/office/officeart/2005/8/layout/cycle3"/>
    <dgm:cxn modelId="{2B232CBE-87DD-2649-A6AC-2DF687867BDC}" type="presParOf" srcId="{52A4630F-3756-8149-93F9-03E0F7E417A2}" destId="{6743DA2A-0FE4-B147-9C24-F59AD082A9D0}" srcOrd="3" destOrd="0" presId="urn:microsoft.com/office/officeart/2005/8/layout/cycle3"/>
    <dgm:cxn modelId="{56F1A5ED-53E1-E44C-B912-80044C638AC6}" type="presParOf" srcId="{52A4630F-3756-8149-93F9-03E0F7E417A2}" destId="{F7DDA15C-41D0-9242-9DE0-A97DED2B0872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ABE466-D600-8341-B98C-FFE305511507}">
      <dsp:nvSpPr>
        <dsp:cNvPr id="0" name=""/>
        <dsp:cNvSpPr/>
      </dsp:nvSpPr>
      <dsp:spPr>
        <a:xfrm>
          <a:off x="1162965" y="-56609"/>
          <a:ext cx="3224316" cy="3224316"/>
        </a:xfrm>
        <a:prstGeom prst="circularArrow">
          <a:avLst>
            <a:gd name="adj1" fmla="val 4668"/>
            <a:gd name="adj2" fmla="val 272909"/>
            <a:gd name="adj3" fmla="val 13033165"/>
            <a:gd name="adj4" fmla="val 17894833"/>
            <a:gd name="adj5" fmla="val 484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tint val="4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9BABE8E-2C82-4043-A764-241B048F41DC}">
      <dsp:nvSpPr>
        <dsp:cNvPr id="0" name=""/>
        <dsp:cNvSpPr/>
      </dsp:nvSpPr>
      <dsp:spPr>
        <a:xfrm>
          <a:off x="1757488" y="1556"/>
          <a:ext cx="2035271" cy="101763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Quality Gameplay</a:t>
          </a:r>
          <a:endParaRPr lang="en-US" sz="2200" kern="1200" dirty="0"/>
        </a:p>
      </dsp:txBody>
      <dsp:txXfrm>
        <a:off x="1807165" y="51233"/>
        <a:ext cx="1935917" cy="918281"/>
      </dsp:txXfrm>
    </dsp:sp>
    <dsp:sp modelId="{034B5E1B-D64B-ED40-8503-BEC14B080589}">
      <dsp:nvSpPr>
        <dsp:cNvPr id="0" name=""/>
        <dsp:cNvSpPr/>
      </dsp:nvSpPr>
      <dsp:spPr>
        <a:xfrm>
          <a:off x="2915232" y="1159300"/>
          <a:ext cx="2035271" cy="101763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Community</a:t>
          </a:r>
          <a:endParaRPr lang="en-US" sz="2200" kern="1200" dirty="0"/>
        </a:p>
      </dsp:txBody>
      <dsp:txXfrm>
        <a:off x="2964909" y="1208977"/>
        <a:ext cx="1935917" cy="918281"/>
      </dsp:txXfrm>
    </dsp:sp>
    <dsp:sp modelId="{6743DA2A-0FE4-B147-9C24-F59AD082A9D0}">
      <dsp:nvSpPr>
        <dsp:cNvPr id="0" name=""/>
        <dsp:cNvSpPr/>
      </dsp:nvSpPr>
      <dsp:spPr>
        <a:xfrm>
          <a:off x="1757488" y="2317044"/>
          <a:ext cx="2035271" cy="101763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User created content</a:t>
          </a:r>
          <a:endParaRPr lang="en-US" sz="2200" kern="1200" dirty="0"/>
        </a:p>
      </dsp:txBody>
      <dsp:txXfrm>
        <a:off x="1807165" y="2366721"/>
        <a:ext cx="1935917" cy="918281"/>
      </dsp:txXfrm>
    </dsp:sp>
    <dsp:sp modelId="{F7DDA15C-41D0-9242-9DE0-A97DED2B0872}">
      <dsp:nvSpPr>
        <dsp:cNvPr id="0" name=""/>
        <dsp:cNvSpPr/>
      </dsp:nvSpPr>
      <dsp:spPr>
        <a:xfrm>
          <a:off x="599744" y="1159300"/>
          <a:ext cx="2035271" cy="101763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Refinement + expansion</a:t>
          </a:r>
          <a:endParaRPr lang="en-US" sz="2200" kern="1200" dirty="0"/>
        </a:p>
      </dsp:txBody>
      <dsp:txXfrm>
        <a:off x="649421" y="1208977"/>
        <a:ext cx="1935917" cy="9182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11/21/16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11/21/16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11/21/16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11/21/16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11/21/16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11/21/16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11/21/16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11/21/16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11/21/16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11/21/16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Cecilia </a:t>
            </a:r>
            <a:r>
              <a:rPr lang="en-US" dirty="0" err="1" smtClean="0"/>
              <a:t>ScHraMM</a:t>
            </a:r>
            <a:r>
              <a:rPr lang="en-US" dirty="0" smtClean="0"/>
              <a:t> +Maxwell Cornwell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Online Game Communities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646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gamification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work into something play-like</a:t>
            </a:r>
          </a:p>
          <a:p>
            <a:pPr lvl="1"/>
            <a:r>
              <a:rPr lang="en-US" dirty="0" smtClean="0"/>
              <a:t>“Aims at making the labor less alienating – something that will be done willingly, even enthusiastically”</a:t>
            </a:r>
          </a:p>
          <a:p>
            <a:r>
              <a:rPr lang="en-US" dirty="0" smtClean="0"/>
              <a:t>Distinct form </a:t>
            </a:r>
            <a:r>
              <a:rPr lang="en-US" dirty="0" err="1" smtClean="0"/>
              <a:t>playbor</a:t>
            </a:r>
            <a:r>
              <a:rPr lang="en-US" dirty="0" smtClean="0"/>
              <a:t>, which turns games into labor</a:t>
            </a:r>
          </a:p>
          <a:p>
            <a:r>
              <a:rPr lang="en-US" dirty="0" smtClean="0"/>
              <a:t>Used by companies to increase capital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599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history of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Started out as mostly multiplayer games</a:t>
            </a:r>
          </a:p>
          <a:p>
            <a:r>
              <a:rPr lang="en-US" dirty="0" smtClean="0"/>
              <a:t>Increased graphics gave rise to bigger user worlds/communities</a:t>
            </a:r>
          </a:p>
          <a:p>
            <a:r>
              <a:rPr lang="en-US" dirty="0" smtClean="0"/>
              <a:t>Internet led to open ended worlds + MMORPGs –&gt; bigger communities</a:t>
            </a:r>
          </a:p>
          <a:p>
            <a:r>
              <a:rPr lang="en-US" dirty="0" smtClean="0"/>
              <a:t>Evolved into emergent gameplay + </a:t>
            </a:r>
            <a:r>
              <a:rPr lang="en-US" dirty="0" err="1" smtClean="0"/>
              <a:t>modding</a:t>
            </a:r>
            <a:endParaRPr lang="en-US" dirty="0" smtClean="0"/>
          </a:p>
          <a:p>
            <a:r>
              <a:rPr lang="en-US" dirty="0" smtClean="0"/>
              <a:t>Sandboxed games/user generated content</a:t>
            </a:r>
          </a:p>
          <a:p>
            <a:pPr lvl="1"/>
            <a:r>
              <a:rPr lang="en-US" dirty="0" err="1" smtClean="0"/>
              <a:t>Minecraft</a:t>
            </a:r>
            <a:endParaRPr lang="en-US" dirty="0" smtClean="0"/>
          </a:p>
          <a:p>
            <a:pPr lvl="1"/>
            <a:r>
              <a:rPr lang="en-US" dirty="0" smtClean="0"/>
              <a:t>Super Mario Maker</a:t>
            </a:r>
          </a:p>
          <a:p>
            <a:r>
              <a:rPr lang="en-US" dirty="0" smtClean="0"/>
              <a:t>Social Media games</a:t>
            </a:r>
          </a:p>
        </p:txBody>
      </p:sp>
    </p:spTree>
    <p:extLst>
      <p:ext uri="{BB962C8B-B14F-4D97-AF65-F5344CB8AC3E}">
        <p14:creationId xmlns:p14="http://schemas.microsoft.com/office/powerpoint/2010/main" val="3342176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game communities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94704"/>
          </a:xfrm>
        </p:spPr>
        <p:txBody>
          <a:bodyPr/>
          <a:lstStyle/>
          <a:p>
            <a:r>
              <a:rPr lang="en-US" dirty="0" smtClean="0"/>
              <a:t>Similar to physical real-world communities</a:t>
            </a:r>
          </a:p>
          <a:p>
            <a:pPr lvl="1"/>
            <a:r>
              <a:rPr lang="en-US" dirty="0" smtClean="0"/>
              <a:t>Form bonds between people</a:t>
            </a:r>
          </a:p>
          <a:p>
            <a:pPr lvl="1"/>
            <a:r>
              <a:rPr lang="en-US" dirty="0" smtClean="0"/>
              <a:t>Can overlap</a:t>
            </a:r>
          </a:p>
          <a:p>
            <a:pPr lvl="1"/>
            <a:r>
              <a:rPr lang="en-US" dirty="0" smtClean="0"/>
              <a:t>Physical and online meet-ups</a:t>
            </a:r>
          </a:p>
          <a:p>
            <a:r>
              <a:rPr lang="en-US" dirty="0" smtClean="0"/>
              <a:t>Not necessarily gaming, but also </a:t>
            </a:r>
            <a:r>
              <a:rPr lang="en-US" dirty="0" err="1" smtClean="0"/>
              <a:t>modding</a:t>
            </a:r>
            <a:r>
              <a:rPr lang="en-US" dirty="0" smtClean="0"/>
              <a:t> etc.</a:t>
            </a:r>
          </a:p>
          <a:p>
            <a:pPr lvl="1"/>
            <a:r>
              <a:rPr lang="en-US" dirty="0" smtClean="0"/>
              <a:t>“Play communities often have a sense of communal identity based on shared interests, values, aesthetic, and social conventions”</a:t>
            </a:r>
          </a:p>
          <a:p>
            <a:r>
              <a:rPr lang="en-US" dirty="0" smtClean="0"/>
              <a:t>Content created in solitude for community’s use + review</a:t>
            </a:r>
          </a:p>
          <a:p>
            <a:pPr lvl="1"/>
            <a:r>
              <a:rPr lang="en-US" dirty="0" smtClean="0"/>
              <a:t>Mods</a:t>
            </a:r>
          </a:p>
          <a:p>
            <a:pPr lvl="1"/>
            <a:r>
              <a:rPr lang="en-US" dirty="0" smtClean="0"/>
              <a:t>Levels</a:t>
            </a:r>
          </a:p>
        </p:txBody>
      </p:sp>
    </p:spTree>
    <p:extLst>
      <p:ext uri="{BB962C8B-B14F-4D97-AF65-F5344CB8AC3E}">
        <p14:creationId xmlns:p14="http://schemas.microsoft.com/office/powerpoint/2010/main" val="3798991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Ogc</a:t>
            </a:r>
            <a:r>
              <a:rPr lang="en-US" dirty="0" smtClean="0"/>
              <a:t>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94704"/>
          </a:xfrm>
        </p:spPr>
        <p:txBody>
          <a:bodyPr/>
          <a:lstStyle/>
          <a:p>
            <a:r>
              <a:rPr lang="en-US" dirty="0" smtClean="0"/>
              <a:t>Communities created online are surprisingly strong</a:t>
            </a:r>
          </a:p>
          <a:p>
            <a:r>
              <a:rPr lang="en-US" dirty="0" smtClean="0"/>
              <a:t>Leadership holds groups together</a:t>
            </a:r>
          </a:p>
          <a:p>
            <a:r>
              <a:rPr lang="en-US" dirty="0" smtClean="0"/>
              <a:t>Virtual bonds transcend to the real world</a:t>
            </a:r>
          </a:p>
          <a:p>
            <a:endParaRPr lang="en-US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82737020"/>
              </p:ext>
            </p:extLst>
          </p:nvPr>
        </p:nvGraphicFramePr>
        <p:xfrm>
          <a:off x="1986912" y="3311067"/>
          <a:ext cx="5550248" cy="3336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9735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Gamification</a:t>
            </a:r>
            <a:r>
              <a:rPr lang="en-US" dirty="0" smtClean="0"/>
              <a:t> + </a:t>
            </a:r>
            <a:r>
              <a:rPr lang="en-US" dirty="0" err="1" smtClean="0"/>
              <a:t>ogc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94704"/>
          </a:xfrm>
        </p:spPr>
        <p:txBody>
          <a:bodyPr/>
          <a:lstStyle/>
          <a:p>
            <a:r>
              <a:rPr lang="en-US" dirty="0" smtClean="0"/>
              <a:t>Play is being commercialized</a:t>
            </a:r>
          </a:p>
          <a:p>
            <a:pPr lvl="1"/>
            <a:r>
              <a:rPr lang="en-US" dirty="0" smtClean="0"/>
              <a:t>Gold-farming</a:t>
            </a:r>
          </a:p>
          <a:p>
            <a:pPr lvl="1"/>
            <a:r>
              <a:rPr lang="en-US" dirty="0" smtClean="0"/>
              <a:t>Grinding</a:t>
            </a:r>
          </a:p>
          <a:p>
            <a:pPr lvl="1"/>
            <a:r>
              <a:rPr lang="en-US" dirty="0" smtClean="0"/>
              <a:t>Account selling</a:t>
            </a:r>
          </a:p>
          <a:p>
            <a:r>
              <a:rPr lang="en-US" dirty="0" err="1" smtClean="0"/>
              <a:t>Modding</a:t>
            </a:r>
            <a:r>
              <a:rPr lang="en-US" dirty="0" smtClean="0"/>
              <a:t> is </a:t>
            </a:r>
            <a:r>
              <a:rPr lang="en-US" dirty="0" err="1" smtClean="0"/>
              <a:t>gamification</a:t>
            </a:r>
            <a:endParaRPr lang="en-US" dirty="0" smtClean="0"/>
          </a:p>
          <a:p>
            <a:r>
              <a:rPr lang="en-US" dirty="0" smtClean="0"/>
              <a:t>Professional gamers in tournament setting</a:t>
            </a:r>
          </a:p>
          <a:p>
            <a:pPr lvl="1"/>
            <a:r>
              <a:rPr lang="en-US" dirty="0" smtClean="0"/>
              <a:t>Community members are audience</a:t>
            </a:r>
          </a:p>
        </p:txBody>
      </p:sp>
    </p:spTree>
    <p:extLst>
      <p:ext uri="{BB962C8B-B14F-4D97-AF65-F5344CB8AC3E}">
        <p14:creationId xmlns:p14="http://schemas.microsoft.com/office/powerpoint/2010/main" val="215314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94704"/>
          </a:xfrm>
        </p:spPr>
        <p:txBody>
          <a:bodyPr/>
          <a:lstStyle/>
          <a:p>
            <a:r>
              <a:rPr lang="en-US" dirty="0" smtClean="0"/>
              <a:t>What other examples of </a:t>
            </a:r>
            <a:r>
              <a:rPr lang="en-US" dirty="0" err="1" smtClean="0"/>
              <a:t>gamificiation</a:t>
            </a:r>
            <a:r>
              <a:rPr lang="en-US" dirty="0" smtClean="0"/>
              <a:t> do you know?</a:t>
            </a:r>
          </a:p>
          <a:p>
            <a:r>
              <a:rPr lang="en-US" dirty="0" smtClean="0"/>
              <a:t>What are some negative effects of gaming communities?</a:t>
            </a:r>
          </a:p>
          <a:p>
            <a:endParaRPr lang="en-US" dirty="0" smtClean="0"/>
          </a:p>
        </p:txBody>
      </p:sp>
      <p:pic>
        <p:nvPicPr>
          <p:cNvPr id="4" name="Picture 3" descr="tSg70C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213" y="3155986"/>
            <a:ext cx="4194400" cy="3702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133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72</TotalTime>
  <Words>238</Words>
  <Application>Microsoft Macintosh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Apothecary</vt:lpstr>
      <vt:lpstr>Online Game Communities </vt:lpstr>
      <vt:lpstr>gamification</vt:lpstr>
      <vt:lpstr>The history of games</vt:lpstr>
      <vt:lpstr>Online game communities</vt:lpstr>
      <vt:lpstr>Ogc summary</vt:lpstr>
      <vt:lpstr>Gamification + ogc</vt:lpstr>
      <vt:lpstr>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Game Communities </dc:title>
  <dc:creator>Maxwell Cornwell</dc:creator>
  <cp:lastModifiedBy>Maxwell Cornwell</cp:lastModifiedBy>
  <cp:revision>14</cp:revision>
  <dcterms:created xsi:type="dcterms:W3CDTF">2016-11-22T03:46:56Z</dcterms:created>
  <dcterms:modified xsi:type="dcterms:W3CDTF">2016-11-22T04:58:58Z</dcterms:modified>
</cp:coreProperties>
</file>